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312" r:id="rId2"/>
    <p:sldId id="305" r:id="rId3"/>
    <p:sldId id="311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06" autoAdjust="0"/>
    <p:restoredTop sz="79279"/>
  </p:normalViewPr>
  <p:slideViewPr>
    <p:cSldViewPr snapToGrid="0" snapToObjects="1">
      <p:cViewPr varScale="1">
        <p:scale>
          <a:sx n="90" d="100"/>
          <a:sy n="90" d="100"/>
        </p:scale>
        <p:origin x="2490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E6FF8-959D-FB4D-82C1-51C7F6AA0D36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953FDF-43B5-D448-A272-4FFD33320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04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Rim the video,</a:t>
            </a:r>
          </a:p>
          <a:p>
            <a:pPr marL="171450" indent="-171450">
              <a:buFontTx/>
              <a:buChar char="-"/>
            </a:pPr>
            <a:r>
              <a:rPr lang="en-US" dirty="0"/>
              <a:t>Move simulation to the 2</a:t>
            </a:r>
            <a:r>
              <a:rPr lang="en-US" baseline="30000" dirty="0"/>
              <a:t>nd</a:t>
            </a:r>
            <a:r>
              <a:rPr lang="en-US" dirty="0"/>
              <a:t> slide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lemma to the first slide (showing that we can guarantee safety as long as </a:t>
            </a:r>
            <a:r>
              <a:rPr lang="en-US" dirty="0" err="1"/>
              <a:t>delahy</a:t>
            </a:r>
            <a:r>
              <a:rPr lang="en-US" dirty="0"/>
              <a:t> is less than </a:t>
            </a:r>
            <a:r>
              <a:rPr lang="en-US" dirty="0" err="1"/>
              <a:t>delta_max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00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over simulation results</a:t>
            </a:r>
          </a:p>
          <a:p>
            <a:r>
              <a:rPr lang="en-US" dirty="0"/>
              <a:t>- End the presentation with a concluding statement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92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0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90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91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9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35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6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3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49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7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48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9BED76-D407-4239-9CE2-9724D39692DF}"/>
              </a:ext>
            </a:extLst>
          </p:cNvPr>
          <p:cNvSpPr/>
          <p:nvPr/>
        </p:nvSpPr>
        <p:spPr>
          <a:xfrm>
            <a:off x="0" y="619125"/>
            <a:ext cx="9144000" cy="22144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6B895-A648-4814-9C53-19F0C873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507" y="1409879"/>
            <a:ext cx="8229600" cy="129366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Online Control Adaptation for Safe and Secure Autonomous Vehicle Operations</a:t>
            </a:r>
            <a:br>
              <a:rPr lang="en-US" b="1" dirty="0">
                <a:solidFill>
                  <a:schemeClr val="tx2"/>
                </a:solidFill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7BB8E-D904-4879-9DC1-00570B305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833578"/>
            <a:ext cx="8229600" cy="183411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sz="2800" b="1" dirty="0"/>
          </a:p>
          <a:p>
            <a:pPr marL="0" indent="0" algn="ctr">
              <a:buNone/>
            </a:pPr>
            <a:r>
              <a:rPr lang="en-US" sz="2800" b="1" dirty="0"/>
              <a:t>Mahmoud Elnaggar</a:t>
            </a:r>
            <a:r>
              <a:rPr lang="en-US" sz="2800" baseline="30000" dirty="0"/>
              <a:t>1</a:t>
            </a:r>
            <a:r>
              <a:rPr lang="en-US" sz="2800" dirty="0"/>
              <a:t>, Jason D. Hiser</a:t>
            </a:r>
            <a:r>
              <a:rPr lang="en-US" sz="2800" baseline="30000" dirty="0"/>
              <a:t>2</a:t>
            </a:r>
            <a:r>
              <a:rPr lang="en-US" sz="2800" dirty="0"/>
              <a:t>, Tony X. Lin</a:t>
            </a:r>
            <a:r>
              <a:rPr lang="en-US" sz="2800" baseline="30000" dirty="0"/>
              <a:t>3</a:t>
            </a:r>
            <a:r>
              <a:rPr lang="en-US" sz="2800" dirty="0"/>
              <a:t>, Anh Nguyen-Tuong</a:t>
            </a:r>
            <a:r>
              <a:rPr lang="en-US" sz="2800" baseline="30000" dirty="0"/>
              <a:t>2</a:t>
            </a:r>
            <a:r>
              <a:rPr lang="en-US" sz="2800" dirty="0"/>
              <a:t>, Michele Co</a:t>
            </a:r>
            <a:r>
              <a:rPr lang="en-US" sz="2800" baseline="30000" dirty="0"/>
              <a:t>2</a:t>
            </a:r>
            <a:r>
              <a:rPr lang="en-US" sz="2800" dirty="0"/>
              <a:t>, Jack W. Davidson</a:t>
            </a:r>
            <a:r>
              <a:rPr lang="en-US" sz="2800" baseline="30000" dirty="0"/>
              <a:t>2</a:t>
            </a:r>
            <a:r>
              <a:rPr lang="en-US" sz="2800" dirty="0"/>
              <a:t>, and Nicola Bezzo</a:t>
            </a:r>
            <a:r>
              <a:rPr lang="en-US" sz="2800" baseline="30000" dirty="0"/>
              <a:t>1,3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223DD0-7862-489C-98B4-5B4E72F26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507" y="5838411"/>
            <a:ext cx="1637414" cy="746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7D6563-A803-417A-B9C5-8F45EAC88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3737" y="5786965"/>
            <a:ext cx="1452750" cy="7980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D3DB6F-BECA-41C3-A172-FA30C6DDA3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7098" y="4804114"/>
            <a:ext cx="4978417" cy="103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80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95949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8773" y="823759"/>
            <a:ext cx="50865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MOTIVATION:</a:t>
            </a:r>
            <a:r>
              <a:rPr lang="en-US" dirty="0"/>
              <a:t> Applying cyber security techniques to autonomous vehicles can incur </a:t>
            </a:r>
            <a:r>
              <a:rPr lang="en-US" dirty="0">
                <a:solidFill>
                  <a:srgbClr val="C00000"/>
                </a:solidFill>
              </a:rPr>
              <a:t>runtime overheads </a:t>
            </a:r>
            <a:r>
              <a:rPr lang="en-US" dirty="0"/>
              <a:t>that may result in </a:t>
            </a:r>
            <a:r>
              <a:rPr lang="en-US" dirty="0">
                <a:solidFill>
                  <a:srgbClr val="C00000"/>
                </a:solidFill>
              </a:rPr>
              <a:t>unsafe performance </a:t>
            </a:r>
            <a:r>
              <a:rPr lang="en-US" dirty="0"/>
              <a:t>of the autonomous vehicles.  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843" y="897674"/>
            <a:ext cx="3726162" cy="196398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555365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44733"/>
            <a:ext cx="4572000" cy="3132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65087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14, 2017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773" y="2916465"/>
            <a:ext cx="8912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/>
              <a:t>RISK-BASED APPROACH: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Deployment of Cyber-security protection techniques.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Model Predictive Control to compute the inputs considering different delays.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Risk analysis: computation of a risk factor that indicates the accuracy of the estimated delay.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Computation of the adapted controller input.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9EAE7D-F29B-4695-BF47-F18B5F80C79C}"/>
              </a:ext>
            </a:extLst>
          </p:cNvPr>
          <p:cNvSpPr/>
          <p:nvPr/>
        </p:nvSpPr>
        <p:spPr>
          <a:xfrm>
            <a:off x="63444" y="2013776"/>
            <a:ext cx="48245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PROBLEM</a:t>
            </a:r>
            <a:r>
              <a:rPr lang="en-US" dirty="0"/>
              <a:t>: Online control performance adaptation for secure and safe navigation of autonomous vehicles.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85D480-A04C-422E-9AA2-8FBC563B74F3}"/>
                  </a:ext>
                </a:extLst>
              </p:cNvPr>
              <p:cNvSpPr txBox="1"/>
              <p:nvPr/>
            </p:nvSpPr>
            <p:spPr>
              <a:xfrm>
                <a:off x="115719" y="4856676"/>
                <a:ext cx="8912561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charset="0"/>
                  <a:buChar char="•"/>
                </a:pPr>
                <a:r>
                  <a:rPr lang="en-US" b="1" dirty="0"/>
                  <a:t>LEMMA: </a:t>
                </a:r>
                <a:r>
                  <a:rPr lang="en-US" dirty="0"/>
                  <a:t>The input û(k) generated by the online adaptive controller algorithm is guaranteed to always drive the system toward safe states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iff</a:t>
                </a:r>
                <a:r>
                  <a:rPr lang="en-US" dirty="0"/>
                  <a:t> the delay is bounded between 0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85D480-A04C-422E-9AA2-8FBC563B74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719" y="4856676"/>
                <a:ext cx="8912561" cy="923330"/>
              </a:xfrm>
              <a:prstGeom prst="rect">
                <a:avLst/>
              </a:prstGeom>
              <a:blipFill>
                <a:blip r:embed="rId5"/>
                <a:stretch>
                  <a:fillRect l="-479" t="-3974"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153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6544733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44733"/>
            <a:ext cx="4572000" cy="3132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54455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18, 2017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AB2C35-76B8-498D-9973-0E342D695991}"/>
              </a:ext>
            </a:extLst>
          </p:cNvPr>
          <p:cNvSpPr txBox="1"/>
          <p:nvPr/>
        </p:nvSpPr>
        <p:spPr>
          <a:xfrm>
            <a:off x="238333" y="2812091"/>
            <a:ext cx="409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EXPERIMENTAL RESULTS:</a:t>
            </a:r>
          </a:p>
        </p:txBody>
      </p:sp>
      <p:pic>
        <p:nvPicPr>
          <p:cNvPr id="2" name="Online Control Adaptation for Safe and Secure Autonomous Vehicle Operations">
            <a:hlinkClick r:id="" action="ppaction://media"/>
            <a:extLst>
              <a:ext uri="{FF2B5EF4-FFF2-40B4-BE49-F238E27FC236}">
                <a16:creationId xmlns:a16="http://schemas.microsoft.com/office/drawing/2014/main" id="{ED35AB83-4EC9-4177-BA8D-06B54C3B4B4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5343" end="6993.333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52874" y="3305109"/>
            <a:ext cx="5663652" cy="31858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D031607-2A5C-476B-8466-7D31376F8038}"/>
              </a:ext>
            </a:extLst>
          </p:cNvPr>
          <p:cNvSpPr/>
          <p:nvPr/>
        </p:nvSpPr>
        <p:spPr>
          <a:xfrm>
            <a:off x="327868" y="895385"/>
            <a:ext cx="2712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SIMULATION RESULTS: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E944116-03E6-48EE-AB29-58AF23402C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21" r="1845"/>
          <a:stretch/>
        </p:blipFill>
        <p:spPr>
          <a:xfrm>
            <a:off x="1239088" y="1277635"/>
            <a:ext cx="6177438" cy="146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4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5236</TotalTime>
  <Words>206</Words>
  <Application>Microsoft Office PowerPoint</Application>
  <PresentationFormat>On-screen Show (4:3)</PresentationFormat>
  <Paragraphs>24</Paragraphs>
  <Slides>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Cambria Math</vt:lpstr>
      <vt:lpstr>Office Theme</vt:lpstr>
      <vt:lpstr>Online Control Adaptation for Safe and Secure Autonomous Vehicle Operations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</dc:creator>
  <cp:lastModifiedBy>Mahmoud Raafat</cp:lastModifiedBy>
  <cp:revision>161</cp:revision>
  <cp:lastPrinted>2017-07-13T12:44:01Z</cp:lastPrinted>
  <dcterms:created xsi:type="dcterms:W3CDTF">2016-03-30T03:21:55Z</dcterms:created>
  <dcterms:modified xsi:type="dcterms:W3CDTF">2017-07-17T15:31:08Z</dcterms:modified>
</cp:coreProperties>
</file>

<file path=docProps/thumbnail.jpeg>
</file>